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0"/>
  </p:notesMasterIdLst>
  <p:sldIdLst>
    <p:sldId id="256" r:id="rId2"/>
    <p:sldId id="260" r:id="rId3"/>
    <p:sldId id="261" r:id="rId4"/>
    <p:sldId id="266" r:id="rId5"/>
    <p:sldId id="262" r:id="rId6"/>
    <p:sldId id="274" r:id="rId7"/>
    <p:sldId id="257" r:id="rId8"/>
    <p:sldId id="258" r:id="rId9"/>
    <p:sldId id="259" r:id="rId10"/>
    <p:sldId id="263" r:id="rId11"/>
    <p:sldId id="271" r:id="rId12"/>
    <p:sldId id="273" r:id="rId13"/>
    <p:sldId id="270" r:id="rId14"/>
    <p:sldId id="264" r:id="rId15"/>
    <p:sldId id="267" r:id="rId16"/>
    <p:sldId id="265" r:id="rId17"/>
    <p:sldId id="269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D50CEE-83BB-78F0-9A48-65813C5AB4CA}" name="Kawaoto, Lily" initials="KL" userId="S::lkawaoto@iu.edu::785a3b4e-7cad-4438-be95-d06d10e9bd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396F1-029F-44C1-43DB-FBE7D0F5BBF8}" v="42" dt="2021-12-01T02:54:37.256"/>
    <p1510:client id="{430D95BC-724E-7344-6645-0B648D488438}" v="1534" dt="2021-12-01T00:27:13.450"/>
    <p1510:client id="{539EFCD0-B4FB-483D-91B1-4F249A0D9585}" v="2079" dt="2021-11-30T23:02:55.201"/>
    <p1510:client id="{8482770A-52DE-434D-BC1F-0BCF2B624E3D}" v="78" dt="2021-11-30T18:45:49.335"/>
    <p1510:client id="{A109A0D2-8A1B-5D79-5013-CC353598BFB5}" v="7" dt="2021-12-01T06:21:35.178"/>
    <p1510:client id="{C4CB2D8E-8B74-C4A2-DC8E-4253BB078A1E}" v="104" dt="2021-12-01T00:47:19.556"/>
    <p1510:client id="{C5A9B967-0CFC-F266-91A9-2FE0B44CD918}" v="1790" dt="2021-12-01T11:05:44.896"/>
    <p1510:client id="{D668F200-0F40-4E7D-B8D9-A1BF406650BE}" v="537" dt="2021-11-30T18:28:56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734A2-C3CE-46CF-A579-9E49DD9E4C43}" type="datetimeFigureOut">
              <a:rPr lang="en-US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CB714-FB5C-4BB0-9045-C2F8EAEA926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8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ccent.gmu.edu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PanPhon</a:t>
            </a:r>
            <a:r>
              <a:rPr lang="en-US">
                <a:cs typeface="Calibri"/>
              </a:rPr>
              <a:t>: open-source resource for mapping IPA features to articulatory feature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CB714-FB5C-4BB0-9045-C2F8EAEA926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normalize data? S</a:t>
            </a:r>
            <a:r>
              <a:rPr lang="en-US"/>
              <a:t>o that all the numerical processes are scaled the same way throughout the project.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Orange1 = /g/</a:t>
            </a:r>
          </a:p>
          <a:p>
            <a:r>
              <a:rPr lang="en-US">
                <a:cs typeface="Calibri"/>
              </a:rPr>
              <a:t>Orange2 = /k/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Blue1 = syllabic</a:t>
            </a:r>
          </a:p>
          <a:p>
            <a:r>
              <a:rPr lang="en-US">
                <a:cs typeface="Calibri"/>
              </a:rPr>
              <a:t>Blue2 = consonantal</a:t>
            </a:r>
          </a:p>
          <a:p>
            <a:r>
              <a:rPr lang="en-US">
                <a:cs typeface="Calibri"/>
              </a:rPr>
              <a:t>Blue3 = sonorant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CB714-FB5C-4BB0-9045-C2F8EAEA926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44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 takes in text data of real-life speech from native speakers (preferably already transcribed into IPA symbols), learns the phonotactic patterns of English, and generates probabilities of 2+ phonemes occurring in sequence. (gold standard)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CB714-FB5C-4BB0-9045-C2F8EAEA9261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5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/>
              <a:t>apply this to English phonotactics &amp; maybe compare that to the phonotactics of L2 speakers (e.g. using data from </a:t>
            </a:r>
            <a:r>
              <a:rPr lang="en-US">
                <a:hlinkClick r:id="rId3"/>
              </a:rPr>
              <a:t>Speech Accent Archive</a:t>
            </a:r>
            <a:r>
              <a:rPr lang="en-US"/>
              <a:t>)... in which case word embeddings (looking at the preceding and succeeding phonemes) would be exactly what we’d need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CB714-FB5C-4BB0-9045-C2F8EAEA9261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9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 order: (1) NetworkX, (2) PanPhon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CB714-FB5C-4BB0-9045-C2F8EAEA9261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0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93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2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7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8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78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25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15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1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9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0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8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xforg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la.talkbank.org/TBB/childes/Other/Arabic/Salama/AbdrahmanFawzy.ch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onference.scipy.org/proceedings/SciPy2008/paper_2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nference.scipy.org/proceedings/SciPy2008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LING-L542: Phonological Analysis 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 Light"/>
              </a:rPr>
              <a:t>Andrew Davis, Lily Kawaoto Fall 2021</a:t>
            </a:r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495E-8AD4-4F41-82EB-BCC146E8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3: Visualize feature vectors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8952-6C18-49BB-8FEA-0A284BFC5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735" y="5771189"/>
            <a:ext cx="4685916" cy="421178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Progress of graphs after tweaking settings?</a:t>
            </a: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A4159A5-A72F-4030-8626-1B5FFBD29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1" t="10132" r="8911" b="9912"/>
          <a:stretch/>
        </p:blipFill>
        <p:spPr>
          <a:xfrm>
            <a:off x="56527" y="1735669"/>
            <a:ext cx="4931003" cy="369017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B012CA4-965A-4888-ABDC-531F3FA9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34" y="1927481"/>
            <a:ext cx="6346555" cy="3287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F96C1-CB87-43FB-BC01-DE43F1ECDD6C}"/>
              </a:ext>
            </a:extLst>
          </p:cNvPr>
          <p:cNvSpPr txBox="1"/>
          <p:nvPr/>
        </p:nvSpPr>
        <p:spPr>
          <a:xfrm>
            <a:off x="1198536" y="54605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1st Iteration of Graphs</a:t>
            </a:r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150B9-D386-478B-8778-B8B50D78F514}"/>
              </a:ext>
            </a:extLst>
          </p:cNvPr>
          <p:cNvSpPr txBox="1"/>
          <p:nvPr/>
        </p:nvSpPr>
        <p:spPr>
          <a:xfrm>
            <a:off x="7204936" y="531285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2nd Iteration of Graphs, #1</a:t>
            </a:r>
          </a:p>
        </p:txBody>
      </p:sp>
    </p:spTree>
    <p:extLst>
      <p:ext uri="{BB962C8B-B14F-4D97-AF65-F5344CB8AC3E}">
        <p14:creationId xmlns:p14="http://schemas.microsoft.com/office/powerpoint/2010/main" val="250909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ED828CC-5780-40B5-AB89-B220CD08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" y="107603"/>
            <a:ext cx="6485164" cy="4445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EF347-2491-458D-82B4-FD39E1C7E893}"/>
              </a:ext>
            </a:extLst>
          </p:cNvPr>
          <p:cNvSpPr txBox="1"/>
          <p:nvPr/>
        </p:nvSpPr>
        <p:spPr>
          <a:xfrm>
            <a:off x="3748722" y="10811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2nd Iteration of Graphs, #2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3F86242-2212-4832-A931-598E47161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1535573"/>
            <a:ext cx="5798003" cy="4766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57941-BD45-450D-B6D8-F4E2DDAD36A2}"/>
              </a:ext>
            </a:extLst>
          </p:cNvPr>
          <p:cNvSpPr txBox="1"/>
          <p:nvPr/>
        </p:nvSpPr>
        <p:spPr>
          <a:xfrm>
            <a:off x="6098722" y="56428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2nd Iteration of Graphs, #4</a:t>
            </a:r>
          </a:p>
        </p:txBody>
      </p:sp>
    </p:spTree>
    <p:extLst>
      <p:ext uri="{BB962C8B-B14F-4D97-AF65-F5344CB8AC3E}">
        <p14:creationId xmlns:p14="http://schemas.microsoft.com/office/powerpoint/2010/main" val="239184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E65C1C7-059D-451F-91FB-DBFF77A0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540315"/>
            <a:ext cx="11621859" cy="5756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28BF4-F187-4613-83B8-4FE775BCA8E7}"/>
              </a:ext>
            </a:extLst>
          </p:cNvPr>
          <p:cNvSpPr txBox="1"/>
          <p:nvPr/>
        </p:nvSpPr>
        <p:spPr>
          <a:xfrm>
            <a:off x="7459436" y="5402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2nd Iteration of Graphs, #3</a:t>
            </a:r>
          </a:p>
        </p:txBody>
      </p:sp>
    </p:spTree>
    <p:extLst>
      <p:ext uri="{BB962C8B-B14F-4D97-AF65-F5344CB8AC3E}">
        <p14:creationId xmlns:p14="http://schemas.microsoft.com/office/powerpoint/2010/main" val="368148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35267CC-78C5-4098-B89D-17FF00D6A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5" r="2894" b="-117"/>
          <a:stretch/>
        </p:blipFill>
        <p:spPr>
          <a:xfrm>
            <a:off x="125187" y="14884"/>
            <a:ext cx="11954622" cy="6420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B73633-C8DC-4F2F-BB27-71EB65948B08}"/>
              </a:ext>
            </a:extLst>
          </p:cNvPr>
          <p:cNvSpPr txBox="1"/>
          <p:nvPr/>
        </p:nvSpPr>
        <p:spPr>
          <a:xfrm>
            <a:off x="808080" y="623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3rd Iteration of Graphs, #2</a:t>
            </a:r>
          </a:p>
        </p:txBody>
      </p:sp>
    </p:spTree>
    <p:extLst>
      <p:ext uri="{BB962C8B-B14F-4D97-AF65-F5344CB8AC3E}">
        <p14:creationId xmlns:p14="http://schemas.microsoft.com/office/powerpoint/2010/main" val="4254932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3BD7-1755-4D51-97EB-D378FF9A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Graph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0CC80-A90E-4188-89F4-970626D2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587925" cy="4436648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/>
            <a:r>
              <a:rPr lang="en-US" sz="3200">
                <a:ea typeface="+mn-lt"/>
                <a:cs typeface="+mn-lt"/>
              </a:rPr>
              <a:t>Do you agree / disagree with the graph representation? </a:t>
            </a:r>
            <a:endParaRPr lang="en-US" sz="3200">
              <a:cs typeface="Calibri" panose="020F0502020204030204"/>
            </a:endParaRPr>
          </a:p>
          <a:p>
            <a:pPr marL="342900" indent="-342900"/>
            <a:r>
              <a:rPr lang="en-US" sz="3200" dirty="0">
                <a:ea typeface="+mn-lt"/>
                <a:cs typeface="+mn-lt"/>
              </a:rPr>
              <a:t>What do you notice about the IPA symbols and their position in relation to the features?</a:t>
            </a:r>
          </a:p>
          <a:p>
            <a:pPr marL="342900" indent="-342900"/>
            <a:r>
              <a:rPr lang="en-US" sz="3200">
                <a:cs typeface="Calibri"/>
              </a:rPr>
              <a:t>Recall back to our table, did you agree with the changes to Hayes representation in terms binary/unary features that we made?</a:t>
            </a:r>
            <a:endParaRPr lang="en-US" sz="3200" dirty="0">
              <a:cs typeface="Calibri"/>
            </a:endParaRPr>
          </a:p>
          <a:p>
            <a:endParaRPr lang="en-US" sz="1100">
              <a:solidFill>
                <a:srgbClr val="404040"/>
              </a:solidFill>
              <a:cs typeface="Calibri"/>
            </a:endParaRPr>
          </a:p>
          <a:p>
            <a:endParaRPr lang="en-US" sz="1100">
              <a:cs typeface="Calibri"/>
            </a:endParaRPr>
          </a:p>
          <a:p>
            <a:endParaRPr lang="en-US" sz="1100">
              <a:cs typeface="Calibri"/>
            </a:endParaRPr>
          </a:p>
          <a:p>
            <a:endParaRPr lang="en-US" sz="11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4C74A-D301-4352-B8CF-CFA88A7D62FB}"/>
              </a:ext>
            </a:extLst>
          </p:cNvPr>
          <p:cNvSpPr txBox="1"/>
          <p:nvPr/>
        </p:nvSpPr>
        <p:spPr>
          <a:xfrm>
            <a:off x="1374001" y="5062936"/>
            <a:ext cx="54683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Phase I </a:t>
            </a:r>
            <a:r>
              <a:rPr lang="en-US" b="1">
                <a:ea typeface="+mn-lt"/>
                <a:cs typeface="+mn-lt"/>
              </a:rPr>
              <a:t>Analysis/Observations: manner &gt; </a:t>
            </a:r>
            <a:r>
              <a:rPr lang="en-US" b="1" dirty="0">
                <a:ea typeface="+mn-lt"/>
                <a:cs typeface="+mn-lt"/>
              </a:rPr>
              <a:t>place &gt; voice</a:t>
            </a:r>
            <a:endParaRPr lang="en-US" b="1" dirty="0">
              <a:cs typeface="Calibri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32B1-0A7B-46E7-BDCC-F3BDABAA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Next Steps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7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8A94095-C7A9-4267-B965-FA02EC38C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67"/>
          <a:stretch/>
        </p:blipFill>
        <p:spPr>
          <a:xfrm>
            <a:off x="2363178" y="1816084"/>
            <a:ext cx="7534273" cy="1570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8CEE9-ED3A-421B-AFDC-DF4BC69E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Our Roadmap</a:t>
            </a:r>
            <a:endParaRPr lang="en-US" dirty="0">
              <a:cs typeface="Calibri Light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9A049E2-23FD-402C-BF09-D81395F5E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18" y="3178193"/>
            <a:ext cx="2824587" cy="3073141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2A2E130-DF41-40B9-8323-1DC2B163A1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580" r="3465" b="-412"/>
          <a:stretch/>
        </p:blipFill>
        <p:spPr>
          <a:xfrm>
            <a:off x="4276164" y="4288662"/>
            <a:ext cx="3496237" cy="1893203"/>
          </a:xfrm>
          <a:prstGeom prst="rect">
            <a:avLst/>
          </a:prstGeom>
        </p:spPr>
      </p:pic>
      <p:pic>
        <p:nvPicPr>
          <p:cNvPr id="17" name="Picture 1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2C61AB4-AA16-4D37-9407-91B30F11F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588" y="3267898"/>
            <a:ext cx="4043081" cy="21420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177D48-EA58-436B-84E7-E54D2F583C5A}"/>
              </a:ext>
            </a:extLst>
          </p:cNvPr>
          <p:cNvSpPr txBox="1"/>
          <p:nvPr/>
        </p:nvSpPr>
        <p:spPr>
          <a:xfrm>
            <a:off x="9404158" y="5486399"/>
            <a:ext cx="16656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"gold standard"</a:t>
            </a:r>
            <a:endParaRPr lang="en-US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139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975F-541A-4F67-B2FE-F68B1471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Future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9700-6EF2-40F3-8AF5-BDECC1B48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52501" cy="4333326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Compare qualitative data to quantitative data based on distributional frequency in phonotactic datasets (I.e. frequency of x occurring next to y)</a:t>
            </a:r>
          </a:p>
          <a:p>
            <a:pPr marL="635000" lvl="1" indent="-342900"/>
            <a:r>
              <a:rPr lang="en-US">
                <a:cs typeface="Calibri"/>
              </a:rPr>
              <a:t>Scaling weight of relationships based on above; creates a magnetic attraction between like-sounds, phonemic clusters, and entire languages </a:t>
            </a:r>
            <a:r>
              <a:rPr lang="en-US">
                <a:ea typeface="+mn-lt"/>
                <a:cs typeface="+mn-lt"/>
              </a:rPr>
              <a:t>(core elements at the center and peripharal sounds on the fringes)</a:t>
            </a:r>
            <a:endParaRPr lang="en-US" dirty="0">
              <a:cs typeface="Calibri"/>
            </a:endParaRPr>
          </a:p>
          <a:p>
            <a:pPr marL="635000" lvl="1" indent="-342900"/>
            <a:r>
              <a:rPr lang="en-US">
                <a:cs typeface="Calibri"/>
              </a:rPr>
              <a:t>Compare this with qualitative data analyze accuracy, refine, re-train model (Dense Embeddings for each sound)</a:t>
            </a:r>
            <a:endParaRPr lang="en-US" dirty="0">
              <a:cs typeface="Calibri"/>
            </a:endParaRPr>
          </a:p>
          <a:p>
            <a:pPr marL="635000" lvl="1" indent="-342900"/>
            <a:r>
              <a:rPr lang="en-US">
                <a:ea typeface="+mn-lt"/>
                <a:cs typeface="+mn-lt"/>
              </a:rPr>
              <a:t>Create a standard/score based on this etc</a:t>
            </a:r>
            <a:endParaRPr lang="en-US" dirty="0">
              <a:ea typeface="+mn-lt"/>
              <a:cs typeface="+mn-lt"/>
            </a:endParaRPr>
          </a:p>
          <a:p>
            <a:pPr marL="635000" lvl="1" indent="-342900"/>
            <a:r>
              <a:rPr lang="en-US">
                <a:ea typeface="+mn-lt"/>
                <a:cs typeface="+mn-lt"/>
              </a:rPr>
              <a:t>Graphs Validate the Data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Native vs L2 English speakers, L2 Acquisition</a:t>
            </a:r>
            <a:endParaRPr lang="en-US">
              <a:cs typeface="Calibri"/>
            </a:endParaRPr>
          </a:p>
          <a:p>
            <a:pPr marL="383540" lvl="1"/>
            <a:r>
              <a:rPr lang="en-US">
                <a:cs typeface="Calibri"/>
              </a:rPr>
              <a:t>Measure distance (could be score mentioned above) in terms of acoustic and articulatory differ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Tentative Datasets</a:t>
            </a:r>
            <a:endParaRPr lang="en-US" dirty="0">
              <a:cs typeface="Calibri"/>
            </a:endParaRPr>
          </a:p>
          <a:p>
            <a:pPr marL="383540" lvl="1"/>
            <a:r>
              <a:rPr lang="en-US">
                <a:cs typeface="Calibri"/>
              </a:rPr>
              <a:t>Annotated Data Available: </a:t>
            </a:r>
            <a:r>
              <a:rPr lang="en-US" dirty="0">
                <a:ea typeface="+mn-lt"/>
                <a:cs typeface="+mn-lt"/>
                <a:hlinkClick r:id="rId3"/>
              </a:rPr>
              <a:t>http://www.voxforge.org/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dirty="0">
                <a:ea typeface="+mn-lt"/>
                <a:cs typeface="+mn-lt"/>
                <a:hlinkClick r:id="rId4"/>
              </a:rPr>
              <a:t>https://sla.talkbank.org/TBB/childes/Other/Arabic/Salama/AbdrahmanFawzy.cha</a:t>
            </a:r>
            <a:r>
              <a:rPr lang="en-US">
                <a:ea typeface="+mn-lt"/>
                <a:cs typeface="+mn-lt"/>
              </a:rPr>
              <a:t> , etc</a:t>
            </a:r>
            <a:endParaRPr lang="en-US" dirty="0">
              <a:cs typeface="Calibri"/>
            </a:endParaRPr>
          </a:p>
          <a:p>
            <a:pPr marL="383540" lvl="1"/>
            <a:r>
              <a:rPr lang="en-US">
                <a:cs typeface="Calibri"/>
              </a:rPr>
              <a:t>Working with locally annotated data</a:t>
            </a: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47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D7E58C-C081-4A63-9189-5FD7D048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6BF0D-D5C4-4CE7-B9E5-E0899C60B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Aric A. Hagberg, Daniel A. Schult and Pieter J. Swart, </a:t>
            </a:r>
            <a:r>
              <a:rPr lang="en-US">
                <a:ea typeface="+mn-lt"/>
                <a:cs typeface="+mn-lt"/>
                <a:hlinkClick r:id="rId3"/>
              </a:rPr>
              <a:t>“Exploring network structure, dynamics, and function using NetworkX”</a:t>
            </a:r>
            <a:r>
              <a:rPr lang="en-US">
                <a:ea typeface="+mn-lt"/>
                <a:cs typeface="+mn-lt"/>
              </a:rPr>
              <a:t>, in </a:t>
            </a:r>
            <a:r>
              <a:rPr lang="en-US">
                <a:ea typeface="+mn-lt"/>
                <a:cs typeface="+mn-lt"/>
                <a:hlinkClick r:id="rId4"/>
              </a:rPr>
              <a:t>Proceedings of the 7th Python in Science Conference (SciPy2008)</a:t>
            </a:r>
            <a:r>
              <a:rPr lang="en-US">
                <a:ea typeface="+mn-lt"/>
                <a:cs typeface="+mn-lt"/>
              </a:rPr>
              <a:t>, Gäel Varoquaux, Travis Vaught, and Jarrod Millman (Eds), (Pasadena, CA USA), pp. 11–15, Aug 2008</a:t>
            </a:r>
          </a:p>
          <a:p>
            <a:r>
              <a:rPr lang="en-US">
                <a:ea typeface="+mn-lt"/>
                <a:cs typeface="+mn-lt"/>
              </a:rPr>
              <a:t>David R. Mortensen, Patrick Littell, Akash Bharadwaj, Kartik Goyal, Chris Dyer, Lori Levin (2016).  "PanPhon: A Resource for Mapping IPA Segments to Articulatory Feature Vectors." </a:t>
            </a:r>
            <a:r>
              <a:rPr lang="en-US" i="1">
                <a:ea typeface="+mn-lt"/>
                <a:cs typeface="+mn-lt"/>
              </a:rPr>
              <a:t>Proceedings of COLING 2016, the 26th International Conference on Computational Linguistics: Technical Papers</a:t>
            </a:r>
            <a:r>
              <a:rPr lang="en-US">
                <a:ea typeface="+mn-lt"/>
                <a:cs typeface="+mn-lt"/>
              </a:rPr>
              <a:t>, pages 3475–3484, Osaka, Japan, December 11-17 2016.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52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E8D8A-8AC5-4894-B1D3-53DC20C3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9BBC4-06CC-4C4F-BA02-CFCF8050A719}"/>
              </a:ext>
            </a:extLst>
          </p:cNvPr>
          <p:cNvSpPr txBox="1"/>
          <p:nvPr/>
        </p:nvSpPr>
        <p:spPr>
          <a:xfrm>
            <a:off x="906380" y="4515853"/>
            <a:ext cx="105877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Imagine, as a Linguist/Phonologist, you have a body of text or a dataset from the language of your study, and you want to extract the distinctive, phonological features demonstrated in the sounds/text provided...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6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FD36-CE50-4939-9E71-63DED1C3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92" y="138078"/>
            <a:ext cx="10058400" cy="1450757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What are we doing? Why does it matter?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AAF4E-B71B-4F24-BE2A-DFAABD77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07" y="1484107"/>
            <a:ext cx="11194942" cy="4972631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 sz="1800" b="1">
              <a:cs typeface="Calibri" panose="020F0502020204030204"/>
            </a:endParaRPr>
          </a:p>
          <a:p>
            <a:pPr marL="383540" lvl="1"/>
            <a:r>
              <a:rPr lang="en-US" b="1">
                <a:cs typeface="Calibri" panose="020F0502020204030204"/>
              </a:rPr>
              <a:t>Phase I:</a:t>
            </a:r>
          </a:p>
          <a:p>
            <a:pPr marL="383540" lvl="1"/>
            <a:r>
              <a:rPr lang="en-US">
                <a:cs typeface="Calibri" panose="020F0502020204030204"/>
              </a:rPr>
              <a:t>take data from a language in terms of orthographic/IPA text</a:t>
            </a:r>
          </a:p>
          <a:p>
            <a:pPr marL="383540" lvl="1"/>
            <a:r>
              <a:rPr lang="en-US">
                <a:cs typeface="Calibri" panose="020F0502020204030204"/>
              </a:rPr>
              <a:t>produce the relevant Phonological features &amp; assign relevant features to corresponding IPA symbol</a:t>
            </a:r>
          </a:p>
          <a:p>
            <a:pPr marL="383540" lvl="1"/>
            <a:r>
              <a:rPr lang="en-US">
                <a:cs typeface="Calibri" panose="020F0502020204030204"/>
              </a:rPr>
              <a:t>group the phonemes based on a matrix with qualitative feature weights</a:t>
            </a:r>
          </a:p>
          <a:p>
            <a:pPr marL="383540" lvl="1"/>
            <a:r>
              <a:rPr lang="en-US">
                <a:cs typeface="Calibri" panose="020F0502020204030204"/>
              </a:rPr>
              <a:t>produce an array of this data for the user</a:t>
            </a:r>
            <a:endParaRPr lang="en-US">
              <a:ea typeface="+mn-lt"/>
              <a:cs typeface="+mn-lt"/>
            </a:endParaRPr>
          </a:p>
          <a:p>
            <a:pPr marL="383540" lvl="1"/>
            <a:r>
              <a:rPr lang="en-US" b="1">
                <a:cs typeface="Calibri" panose="020F0502020204030204"/>
              </a:rPr>
              <a:t>Phase II – Analyze &amp; Refine: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incorporate probabilities (e.g. of bigrams of phonemes) into the model, which will improve our relationship graph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Train a neural network model with these, compare quantitative frequency with the qualitative data to identify core vs peripharal sounds of a language; Utilizing Deep Learning &amp; Dense Embedding</a:t>
            </a:r>
            <a:endParaRPr lang="en-US">
              <a:cs typeface="Calibri" panose="020F0502020204030204"/>
            </a:endParaRPr>
          </a:p>
          <a:p>
            <a:pPr marL="383540" lvl="1"/>
            <a:r>
              <a:rPr lang="en-US" b="1">
                <a:cs typeface="Calibri" panose="020F0502020204030204"/>
              </a:rPr>
              <a:t>Why does this matter? </a:t>
            </a:r>
          </a:p>
          <a:p>
            <a:pPr marL="383540" lvl="1"/>
            <a:r>
              <a:rPr lang="en-US">
                <a:cs typeface="Calibri" panose="020F0502020204030204"/>
              </a:rPr>
              <a:t>Bridge the gap in terms of manual labor associated with analyzing a dataset in isolating </a:t>
            </a:r>
            <a:r>
              <a:rPr lang="en-US">
                <a:ea typeface="+mn-lt"/>
                <a:cs typeface="+mn-lt"/>
              </a:rPr>
              <a:t>core vs peripharal sounds of a language</a:t>
            </a:r>
          </a:p>
          <a:p>
            <a:pPr marL="383540" lvl="1"/>
            <a:r>
              <a:rPr lang="en-US">
                <a:cs typeface="Calibri" panose="020F0502020204030204"/>
              </a:rPr>
              <a:t>Determine/predict core sounds from </a:t>
            </a:r>
            <a:r>
              <a:rPr lang="en-US">
                <a:ea typeface="+mn-lt"/>
                <a:cs typeface="+mn-lt"/>
              </a:rPr>
              <a:t>peripheral</a:t>
            </a:r>
            <a:r>
              <a:rPr lang="en-US">
                <a:cs typeface="Calibri" panose="020F0502020204030204"/>
              </a:rPr>
              <a:t> sounds in languages: L2 Acquisition, Speech Recognition/NLP (AI) (GPT-3 Example), Jenga Example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3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B293-2F71-4D3F-BF15-B8016D68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Methodology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10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5DC6B-9DCD-4757-B93A-061F0DB5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/>
              <a:t>Step 1a: Create a Table of IPA Features</a:t>
            </a:r>
          </a:p>
        </p:txBody>
      </p:sp>
      <p:pic>
        <p:nvPicPr>
          <p:cNvPr id="14" name="Picture 5" descr="Diagram&#10;&#10;Description automatically generated">
            <a:extLst>
              <a:ext uri="{FF2B5EF4-FFF2-40B4-BE49-F238E27FC236}">
                <a16:creationId xmlns:a16="http://schemas.microsoft.com/office/drawing/2014/main" id="{AF193764-197D-4AB2-B78B-E79CA04A0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03" t="204" r="130" b="194"/>
          <a:stretch/>
        </p:blipFill>
        <p:spPr>
          <a:xfrm>
            <a:off x="1861941" y="-5376"/>
            <a:ext cx="3826388" cy="6273628"/>
          </a:xfrm>
          <a:prstGeom prst="rect">
            <a:avLst/>
          </a:prstGeom>
        </p:spPr>
      </p:pic>
      <p:cxnSp>
        <p:nvCxnSpPr>
          <p:cNvPr id="99" name="Straight Connector 10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597-DB22-4E06-B5BB-384108F38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Based off the IPA feature chart created for </a:t>
            </a:r>
            <a:r>
              <a:rPr lang="en-US" err="1">
                <a:cs typeface="Calibri" panose="020F0502020204030204"/>
              </a:rPr>
              <a:t>PanPhon</a:t>
            </a:r>
            <a:endParaRPr lang="en-US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Make the chart more closely aligned with Hayes (2009)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Added Dorsal, labiodental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Removed high/low tone</a:t>
            </a:r>
          </a:p>
        </p:txBody>
      </p:sp>
      <p:sp>
        <p:nvSpPr>
          <p:cNvPr id="100" name="Rectangle 10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E4333-7AAE-4A40-AE0C-75DCA922461F}"/>
              </a:ext>
            </a:extLst>
          </p:cNvPr>
          <p:cNvSpPr txBox="1"/>
          <p:nvPr/>
        </p:nvSpPr>
        <p:spPr>
          <a:xfrm>
            <a:off x="5971310" y="5686520"/>
            <a:ext cx="4605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Hayes (2009). </a:t>
            </a:r>
            <a:r>
              <a:rPr lang="en-US" i="1">
                <a:solidFill>
                  <a:schemeClr val="accent2"/>
                </a:solidFill>
              </a:rPr>
              <a:t>Introductory Phonology.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5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2F70F3-3F9A-41AB-AA4C-C461C940DD50}"/>
              </a:ext>
            </a:extLst>
          </p:cNvPr>
          <p:cNvSpPr txBox="1">
            <a:spLocks/>
          </p:cNvSpPr>
          <p:nvPr/>
        </p:nvSpPr>
        <p:spPr>
          <a:xfrm>
            <a:off x="7859485" y="634946"/>
            <a:ext cx="3690257" cy="14507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/>
              <a:t>Step 1b: Create a Table of IPA Features – Create Tree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DE29D9-7554-4430-BE49-526941AA42F0}"/>
              </a:ext>
            </a:extLst>
          </p:cNvPr>
          <p:cNvSpPr txBox="1">
            <a:spLocks/>
          </p:cNvSpPr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Create Feature Geometry Tree of relevant features in this Data to act as standard; keeps it uniform</a:t>
            </a:r>
          </a:p>
          <a:p>
            <a:pPr>
              <a:buFont typeface="Arial" panose="020F0502020204030204" pitchFamily="34" charset="0"/>
              <a:buChar char="•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D5F24253-3D0C-4350-AE89-6B3391E5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54" y="634358"/>
            <a:ext cx="6475707" cy="54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5DC6B-9DCD-4757-B93A-061F0DB5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/>
              <a:t>Step 1c: Create a Table of IPA Features</a:t>
            </a:r>
          </a:p>
        </p:txBody>
      </p:sp>
      <p:pic>
        <p:nvPicPr>
          <p:cNvPr id="4" name="Picture 5" descr="Calendar&#10;&#10;Description automatically generated">
            <a:extLst>
              <a:ext uri="{FF2B5EF4-FFF2-40B4-BE49-F238E27FC236}">
                <a16:creationId xmlns:a16="http://schemas.microsoft.com/office/drawing/2014/main" id="{9C69C793-F2C4-4449-8D90-15E69F9F0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5" r="8751" b="-169"/>
          <a:stretch/>
        </p:blipFill>
        <p:spPr>
          <a:xfrm>
            <a:off x="140941" y="616357"/>
            <a:ext cx="7528365" cy="5101876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597-DB22-4E06-B5BB-384108F38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Based off the IPA feature chart created for </a:t>
            </a:r>
            <a:r>
              <a:rPr lang="en-US" err="1">
                <a:cs typeface="Calibri" panose="020F0502020204030204"/>
              </a:rPr>
              <a:t>PanPhon</a:t>
            </a:r>
            <a:endParaRPr lang="en-US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Make the chart more closely aligned with Hayes (2009)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Added Dorsal, labiodental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Removed high/low tone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40BAC-C687-4724-9252-3CB21008DB30}"/>
              </a:ext>
            </a:extLst>
          </p:cNvPr>
          <p:cNvSpPr txBox="1"/>
          <p:nvPr/>
        </p:nvSpPr>
        <p:spPr>
          <a:xfrm>
            <a:off x="1306946" y="5786581"/>
            <a:ext cx="5467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Our final chart of English IPA symbols and their features</a:t>
            </a:r>
            <a:endParaRPr lang="en-US">
              <a:solidFill>
                <a:schemeClr val="accent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80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DF3B-6147-4E42-AB07-B7936AD3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88705" cy="1441793"/>
          </a:xfrm>
        </p:spPr>
        <p:txBody>
          <a:bodyPr/>
          <a:lstStyle/>
          <a:p>
            <a:r>
              <a:rPr lang="en-US" dirty="0"/>
              <a:t>Step 2: Represent features into Computer-</a:t>
            </a:r>
            <a:r>
              <a:rPr lang="en-US"/>
              <a:t>Readable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F0CF1-D672-4657-BFF7-06046D496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14" y="1845734"/>
            <a:ext cx="4551988" cy="438194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How to represent +/- features into reasonable numbers?</a:t>
            </a:r>
            <a:endParaRPr lang="en-US" b="1">
              <a:cs typeface="Calibri"/>
            </a:endParaRPr>
          </a:p>
          <a:p>
            <a:pPr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Feature geometry tree...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Assign "weights" to each feature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+1 --&gt; presence of feature (binary)</a:t>
            </a:r>
            <a:endParaRPr lang="en-US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en-US">
                <a:cs typeface="Calibri" panose="020F0502020204030204"/>
              </a:rPr>
              <a:t>    +2 --&gt; presence of feature (unary)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-1 --&gt; absence of feature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0  --&gt; lack of feature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These numbers get stored in an abstract computer "container" called a vector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Normalized numbers in the vectors to be between 0 and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C04C8D-89D0-4F94-BE16-A1178BFA3ABD}"/>
              </a:ext>
            </a:extLst>
          </p:cNvPr>
          <p:cNvSpPr txBox="1"/>
          <p:nvPr/>
        </p:nvSpPr>
        <p:spPr>
          <a:xfrm>
            <a:off x="6096001" y="1936376"/>
            <a:ext cx="6006352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rdia New"/>
                <a:ea typeface="+mn-lt"/>
                <a:cs typeface="+mn-lt"/>
              </a:rPr>
              <a:t>[</a:t>
            </a:r>
            <a:r>
              <a:rPr lang="en-US" sz="2000">
                <a:highlight>
                  <a:srgbClr val="FFFF00"/>
                </a:highlight>
                <a:latin typeface="Cordia New"/>
                <a:ea typeface="+mn-lt"/>
                <a:cs typeface="+mn-lt"/>
              </a:rPr>
              <a:t>0.0</a:t>
            </a:r>
            <a:r>
              <a:rPr lang="en-US" sz="2000">
                <a:latin typeface="Cordia New"/>
                <a:ea typeface="+mn-lt"/>
                <a:cs typeface="+mn-lt"/>
              </a:rPr>
              <a:t>,</a:t>
            </a:r>
            <a:r>
              <a:rPr lang="en-US" sz="2000">
                <a:highlight>
                  <a:srgbClr val="00FF00"/>
                </a:highlight>
                <a:latin typeface="Cordia New"/>
                <a:ea typeface="+mn-lt"/>
                <a:cs typeface="+mn-lt"/>
              </a:rPr>
              <a:t>0.6666666666666666</a:t>
            </a:r>
            <a:r>
              <a:rPr lang="en-US" sz="2000">
                <a:latin typeface="Cordia New"/>
                <a:ea typeface="+mn-lt"/>
                <a:cs typeface="+mn-lt"/>
              </a:rPr>
              <a:t>,</a:t>
            </a:r>
            <a:r>
              <a:rPr lang="en-US" sz="2000">
                <a:highlight>
                  <a:srgbClr val="00FFFF"/>
                </a:highlight>
                <a:latin typeface="Cordia New"/>
                <a:ea typeface="+mn-lt"/>
                <a:cs typeface="+mn-lt"/>
              </a:rPr>
              <a:t>0.0</a:t>
            </a:r>
            <a:r>
              <a:rPr lang="en-US" sz="2000">
                <a:latin typeface="Cordia New"/>
                <a:ea typeface="+mn-lt"/>
                <a:cs typeface="+mn-lt"/>
              </a:rPr>
              <a:t>,0.0,0.0,0.0,0.6666666666666666,0.0,0.0,0.3333333333333333,0.0,0.0,0.3333333333333333,0.0,0.0,0.3333333333333333,0.0,0.0,1.0,0.6666666666666666,0.0,0.0,0.0],</a:t>
            </a:r>
            <a:endParaRPr lang="en-US" sz="2000">
              <a:latin typeface="Cordia New"/>
              <a:ea typeface="+mn-lt"/>
              <a:cs typeface="Cordia New"/>
            </a:endParaRPr>
          </a:p>
          <a:p>
            <a:endParaRPr lang="en-US" sz="2000">
              <a:latin typeface="Cordia New"/>
              <a:ea typeface="+mn-lt"/>
              <a:cs typeface="+mn-lt"/>
            </a:endParaRPr>
          </a:p>
          <a:p>
            <a:r>
              <a:rPr lang="en-US" sz="2000">
                <a:latin typeface="Cordia New"/>
                <a:ea typeface="+mn-lt"/>
                <a:cs typeface="+mn-lt"/>
              </a:rPr>
              <a:t>[</a:t>
            </a:r>
            <a:r>
              <a:rPr lang="en-US" sz="2000">
                <a:highlight>
                  <a:srgbClr val="FFFF00"/>
                </a:highlight>
                <a:latin typeface="Cordia New"/>
                <a:ea typeface="+mn-lt"/>
                <a:cs typeface="+mn-lt"/>
              </a:rPr>
              <a:t>0.0</a:t>
            </a:r>
            <a:r>
              <a:rPr lang="en-US" sz="2000">
                <a:latin typeface="Cordia New"/>
                <a:ea typeface="+mn-lt"/>
                <a:cs typeface="+mn-lt"/>
              </a:rPr>
              <a:t>,</a:t>
            </a:r>
            <a:r>
              <a:rPr lang="en-US" sz="2000">
                <a:highlight>
                  <a:srgbClr val="00FF00"/>
                </a:highlight>
                <a:latin typeface="Cordia New"/>
                <a:ea typeface="+mn-lt"/>
                <a:cs typeface="+mn-lt"/>
              </a:rPr>
              <a:t>0.6666666666666666</a:t>
            </a:r>
            <a:r>
              <a:rPr lang="en-US" sz="2000">
                <a:latin typeface="Cordia New"/>
                <a:ea typeface="+mn-lt"/>
                <a:cs typeface="+mn-lt"/>
              </a:rPr>
              <a:t>,</a:t>
            </a:r>
            <a:r>
              <a:rPr lang="en-US" sz="2000">
                <a:highlight>
                  <a:srgbClr val="00FFFF"/>
                </a:highlight>
                <a:latin typeface="Cordia New"/>
                <a:ea typeface="+mn-lt"/>
                <a:cs typeface="+mn-lt"/>
              </a:rPr>
              <a:t>0.0</a:t>
            </a:r>
            <a:r>
              <a:rPr lang="en-US" sz="2000">
                <a:latin typeface="Cordia New"/>
                <a:ea typeface="+mn-lt"/>
                <a:cs typeface="+mn-lt"/>
              </a:rPr>
              <a:t>,0.0,0.0,0.0,0.0,0.0,0.0,0.3333333333333333,0.0,0.0,0.3333333333333333,0.0,0.0,0.3333333333333333,0.0,0.0,1.0,0.6666666666666666,0.0,0.0,0.0],</a:t>
            </a:r>
            <a:endParaRPr lang="en-US" sz="2000">
              <a:latin typeface="Cordia New"/>
              <a:ea typeface="+mn-lt"/>
              <a:cs typeface="Cordia New"/>
            </a:endParaRPr>
          </a:p>
          <a:p>
            <a:endParaRPr lang="en-US" sz="2000">
              <a:latin typeface="Cordia New"/>
              <a:ea typeface="+mn-lt"/>
              <a:cs typeface="+mn-lt"/>
            </a:endParaRPr>
          </a:p>
          <a:p>
            <a:r>
              <a:rPr lang="en-US" sz="2000">
                <a:latin typeface="Cordia New"/>
                <a:ea typeface="+mn-lt"/>
                <a:cs typeface="+mn-lt"/>
              </a:rPr>
              <a:t>[</a:t>
            </a:r>
            <a:r>
              <a:rPr lang="en-US" sz="2000">
                <a:highlight>
                  <a:srgbClr val="FFFF00"/>
                </a:highlight>
                <a:latin typeface="Cordia New"/>
                <a:ea typeface="+mn-lt"/>
                <a:cs typeface="+mn-lt"/>
              </a:rPr>
              <a:t>0.0</a:t>
            </a:r>
            <a:r>
              <a:rPr lang="en-US" sz="2000">
                <a:latin typeface="Cordia New"/>
                <a:ea typeface="+mn-lt"/>
                <a:cs typeface="+mn-lt"/>
              </a:rPr>
              <a:t>,</a:t>
            </a:r>
            <a:r>
              <a:rPr lang="en-US" sz="2000">
                <a:highlight>
                  <a:srgbClr val="00FF00"/>
                </a:highlight>
                <a:latin typeface="Cordia New"/>
                <a:ea typeface="+mn-lt"/>
                <a:cs typeface="+mn-lt"/>
              </a:rPr>
              <a:t>0.6666666666666666</a:t>
            </a:r>
            <a:r>
              <a:rPr lang="en-US" sz="2000">
                <a:latin typeface="Cordia New"/>
                <a:ea typeface="+mn-lt"/>
                <a:cs typeface="+mn-lt"/>
              </a:rPr>
              <a:t>,</a:t>
            </a:r>
            <a:r>
              <a:rPr lang="en-US" sz="2000">
                <a:highlight>
                  <a:srgbClr val="00FFFF"/>
                </a:highlight>
                <a:latin typeface="Cordia New"/>
                <a:ea typeface="+mn-lt"/>
                <a:cs typeface="+mn-lt"/>
              </a:rPr>
              <a:t>0.0</a:t>
            </a:r>
            <a:r>
              <a:rPr lang="en-US" sz="2000">
                <a:latin typeface="Cordia New"/>
                <a:ea typeface="+mn-lt"/>
                <a:cs typeface="+mn-lt"/>
              </a:rPr>
              <a:t>,0.0,0.0,0.0,0.6666666666666666,0.0,0.0,0.3333333333333333,0.0,0.0,0.3333333333333333,0.0,0.0,1.0,0.0,0.0,0.3333333333333333,0.0,0.0,0.0,0.0],</a:t>
            </a:r>
          </a:p>
          <a:p>
            <a:r>
              <a:rPr lang="en-US" sz="2000">
                <a:latin typeface="Cordia New"/>
                <a:cs typeface="Calibri"/>
              </a:rPr>
              <a:t>… 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D061CF1-0DF8-4E09-9ABA-B101E5C3E92B}"/>
              </a:ext>
            </a:extLst>
          </p:cNvPr>
          <p:cNvSpPr/>
          <p:nvPr/>
        </p:nvSpPr>
        <p:spPr>
          <a:xfrm>
            <a:off x="5149036" y="1940030"/>
            <a:ext cx="977152" cy="484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EF94061-3F63-4288-BDCD-738D2FA4627A}"/>
              </a:ext>
            </a:extLst>
          </p:cNvPr>
          <p:cNvSpPr/>
          <p:nvPr/>
        </p:nvSpPr>
        <p:spPr>
          <a:xfrm>
            <a:off x="5149036" y="3123371"/>
            <a:ext cx="977152" cy="484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223D3FC-8669-487A-8CDE-009D72BEA9E5}"/>
              </a:ext>
            </a:extLst>
          </p:cNvPr>
          <p:cNvSpPr/>
          <p:nvPr/>
        </p:nvSpPr>
        <p:spPr>
          <a:xfrm>
            <a:off x="6266060" y="3800408"/>
            <a:ext cx="215154" cy="58270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28BCB0E-4715-4A99-A578-7AAF701C1AC2}"/>
              </a:ext>
            </a:extLst>
          </p:cNvPr>
          <p:cNvSpPr/>
          <p:nvPr/>
        </p:nvSpPr>
        <p:spPr>
          <a:xfrm>
            <a:off x="7243213" y="3800408"/>
            <a:ext cx="215154" cy="58270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7181900-AA3A-4FB8-821D-85D2400FB330}"/>
              </a:ext>
            </a:extLst>
          </p:cNvPr>
          <p:cNvSpPr/>
          <p:nvPr/>
        </p:nvSpPr>
        <p:spPr>
          <a:xfrm>
            <a:off x="8166577" y="3800407"/>
            <a:ext cx="215154" cy="58270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DA1CDE-BE74-4FAE-9CB7-0E2B38A9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93" y="2786240"/>
            <a:ext cx="2743199" cy="1408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085FE-3250-4E18-8B71-15265307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3: Visualize Feature Vectors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12DB-5B1D-4476-92C5-152D34FA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26" y="1891916"/>
            <a:ext cx="4701309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Used another open-source programming package called </a:t>
            </a:r>
            <a:r>
              <a:rPr lang="en-US" err="1">
                <a:cs typeface="Calibri" panose="020F0502020204030204"/>
              </a:rPr>
              <a:t>NetworkX</a:t>
            </a:r>
            <a:r>
              <a:rPr lang="en-US">
                <a:cs typeface="Calibri" panose="020F0502020204030204"/>
              </a:rPr>
              <a:t> to make graphs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How to represent graphs?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200660" lvl="1" indent="0">
              <a:buNone/>
            </a:pPr>
            <a:endParaRPr lang="en-US">
              <a:cs typeface="Calibri" panose="020F0502020204030204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An edge connects 2 nodes --&gt; </a:t>
            </a:r>
            <a:endParaRPr lang="en-US"/>
          </a:p>
          <a:p>
            <a:pPr marL="200660" lvl="1" indent="0">
              <a:buNone/>
            </a:pPr>
            <a:r>
              <a:rPr lang="en-US">
                <a:cs typeface="Calibri" panose="020F0502020204030204"/>
              </a:rPr>
              <a:t>   [Node1, Node2, </a:t>
            </a:r>
            <a:r>
              <a:rPr lang="en-US" err="1">
                <a:cs typeface="Calibri" panose="020F0502020204030204"/>
              </a:rPr>
              <a:t>EdgeWeight</a:t>
            </a:r>
            <a:r>
              <a:rPr lang="en-US">
                <a:cs typeface="Calibri" panose="020F0502020204030204"/>
              </a:rPr>
              <a:t>]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Node1 = IPA symbol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Node2 = feature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 err="1">
                <a:cs typeface="Calibri" panose="020F0502020204030204"/>
              </a:rPr>
              <a:t>EdgeWeight</a:t>
            </a:r>
            <a:r>
              <a:rPr lang="en-US">
                <a:cs typeface="Calibri" panose="020F0502020204030204"/>
              </a:rPr>
              <a:t> = corresponding number in the feature vector from Step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006658-24B3-4A19-AE95-078258903BB7}"/>
              </a:ext>
            </a:extLst>
          </p:cNvPr>
          <p:cNvGrpSpPr/>
          <p:nvPr/>
        </p:nvGrpSpPr>
        <p:grpSpPr>
          <a:xfrm>
            <a:off x="6171430" y="2137158"/>
            <a:ext cx="5745017" cy="3478934"/>
            <a:chOff x="6171430" y="1921643"/>
            <a:chExt cx="5745017" cy="34789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B16B88-2A34-434D-A2F4-E1381076E5B9}"/>
                </a:ext>
              </a:extLst>
            </p:cNvPr>
            <p:cNvSpPr txBox="1"/>
            <p:nvPr/>
          </p:nvSpPr>
          <p:spPr>
            <a:xfrm>
              <a:off x="6171430" y="1922702"/>
              <a:ext cx="5745017" cy="34778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Cordia New"/>
                  <a:ea typeface="+mn-lt"/>
                  <a:cs typeface="+mn-lt"/>
                </a:rPr>
                <a:t>["k", "</a:t>
              </a:r>
              <a:r>
                <a:rPr lang="en-US" sz="2800" err="1">
                  <a:latin typeface="Cordia New"/>
                  <a:ea typeface="+mn-lt"/>
                  <a:cs typeface="+mn-lt"/>
                </a:rPr>
                <a:t>syl</a:t>
              </a:r>
              <a:r>
                <a:rPr lang="en-US" sz="2800">
                  <a:latin typeface="Cordia New"/>
                  <a:ea typeface="+mn-lt"/>
                  <a:cs typeface="+mn-lt"/>
                </a:rPr>
                <a:t>", 0.0], ["k", "cons", 0.6666666666666666], ["k", "son", 0.0], ["k", "</a:t>
              </a:r>
              <a:r>
                <a:rPr lang="en-US" sz="2800" err="1">
                  <a:latin typeface="Cordia New"/>
                  <a:ea typeface="+mn-lt"/>
                  <a:cs typeface="+mn-lt"/>
                </a:rPr>
                <a:t>cont</a:t>
              </a:r>
              <a:r>
                <a:rPr lang="en-US" sz="2800">
                  <a:latin typeface="Cordia New"/>
                  <a:ea typeface="+mn-lt"/>
                  <a:cs typeface="+mn-lt"/>
                </a:rPr>
                <a:t>", 0.0], ["k", "</a:t>
              </a:r>
              <a:r>
                <a:rPr lang="en-US" sz="2800" err="1">
                  <a:latin typeface="Cordia New"/>
                  <a:ea typeface="+mn-lt"/>
                  <a:cs typeface="+mn-lt"/>
                </a:rPr>
                <a:t>delrel</a:t>
              </a:r>
              <a:r>
                <a:rPr lang="en-US" sz="2800">
                  <a:latin typeface="Cordia New"/>
                  <a:ea typeface="+mn-lt"/>
                  <a:cs typeface="+mn-lt"/>
                </a:rPr>
                <a:t>", 0.0], </a:t>
              </a:r>
              <a:endParaRPr lang="en-US" sz="2800">
                <a:latin typeface="Calibri" panose="020F0502020204030204"/>
                <a:ea typeface="+mn-lt"/>
                <a:cs typeface="+mn-lt"/>
              </a:endParaRPr>
            </a:p>
            <a:p>
              <a:r>
                <a:rPr lang="en-US" sz="2800">
                  <a:latin typeface="Cordia New"/>
                  <a:ea typeface="+mn-lt"/>
                  <a:cs typeface="+mn-lt"/>
                </a:rPr>
                <a:t>["k", "</a:t>
              </a:r>
              <a:r>
                <a:rPr lang="en-US" sz="2800" err="1">
                  <a:latin typeface="Cordia New"/>
                  <a:ea typeface="+mn-lt"/>
                  <a:cs typeface="+mn-lt"/>
                </a:rPr>
                <a:t>nas</a:t>
              </a:r>
              <a:r>
                <a:rPr lang="en-US" sz="2800">
                  <a:latin typeface="Cordia New"/>
                  <a:ea typeface="+mn-lt"/>
                  <a:cs typeface="+mn-lt"/>
                </a:rPr>
                <a:t>", 0.0], ["k", "</a:t>
              </a:r>
              <a:r>
                <a:rPr lang="en-US" sz="2800" err="1">
                  <a:latin typeface="Cordia New"/>
                  <a:ea typeface="+mn-lt"/>
                  <a:cs typeface="+mn-lt"/>
                </a:rPr>
                <a:t>voi</a:t>
              </a:r>
              <a:r>
                <a:rPr lang="en-US" sz="2800">
                  <a:latin typeface="Cordia New"/>
                  <a:ea typeface="+mn-lt"/>
                  <a:cs typeface="+mn-lt"/>
                </a:rPr>
                <a:t>", 0.0], ["k", "</a:t>
              </a:r>
              <a:r>
                <a:rPr lang="en-US" sz="2800" err="1">
                  <a:latin typeface="Cordia New"/>
                  <a:ea typeface="+mn-lt"/>
                  <a:cs typeface="+mn-lt"/>
                </a:rPr>
                <a:t>lat</a:t>
              </a:r>
              <a:r>
                <a:rPr lang="en-US" sz="2800">
                  <a:latin typeface="Cordia New"/>
                  <a:ea typeface="+mn-lt"/>
                  <a:cs typeface="+mn-lt"/>
                </a:rPr>
                <a:t>", 0.0], </a:t>
              </a:r>
              <a:endParaRPr lang="en-US" sz="2800">
                <a:latin typeface="Calibri" panose="020F0502020204030204"/>
                <a:ea typeface="+mn-lt"/>
                <a:cs typeface="+mn-lt"/>
              </a:endParaRPr>
            </a:p>
            <a:p>
              <a:r>
                <a:rPr lang="en-US" sz="2800">
                  <a:latin typeface="Cordia New"/>
                  <a:ea typeface="+mn-lt"/>
                  <a:cs typeface="+mn-lt"/>
                </a:rPr>
                <a:t>["k", "strid", 0.0], ["k", "LAR", 0.3333333333333333], ["k", "sg", 0.0], ["k", "cg", 0.0], ["k", "COR", 0.3333333333333333], ["k", "ant", 0.0], </a:t>
              </a:r>
              <a:endParaRPr lang="en-US" sz="2800">
                <a:latin typeface="Calibri" panose="020F0502020204030204"/>
                <a:ea typeface="+mn-lt"/>
                <a:cs typeface="+mn-lt"/>
              </a:endParaRPr>
            </a:p>
            <a:p>
              <a:r>
                <a:rPr lang="en-US" sz="2800">
                  <a:latin typeface="Cordia New"/>
                  <a:ea typeface="+mn-lt"/>
                  <a:cs typeface="+mn-lt"/>
                </a:rPr>
                <a:t>["k", "</a:t>
              </a:r>
              <a:r>
                <a:rPr lang="en-US" sz="2800" err="1">
                  <a:latin typeface="Cordia New"/>
                  <a:ea typeface="+mn-lt"/>
                  <a:cs typeface="+mn-lt"/>
                </a:rPr>
                <a:t>distr</a:t>
              </a:r>
              <a:r>
                <a:rPr lang="en-US" sz="2800">
                  <a:latin typeface="Cordia New"/>
                  <a:ea typeface="+mn-lt"/>
                  <a:cs typeface="+mn-lt"/>
                </a:rPr>
                <a:t>", 0.0], ...</a:t>
              </a:r>
              <a:endParaRPr lang="en-US" sz="2800">
                <a:cs typeface="Calibri"/>
              </a:endParaRPr>
            </a:p>
            <a:p>
              <a:pPr algn="l"/>
              <a:endParaRPr lang="en-US" sz="2400">
                <a:latin typeface="Cordia New"/>
                <a:cs typeface="Calibri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2726BA-6E18-4C74-A1E6-20114D8E69A9}"/>
                </a:ext>
              </a:extLst>
            </p:cNvPr>
            <p:cNvSpPr/>
            <p:nvPr/>
          </p:nvSpPr>
          <p:spPr>
            <a:xfrm>
              <a:off x="7729007" y="1921643"/>
              <a:ext cx="3717635" cy="48490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39177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Application>Microsoft Office PowerPoint</Application>
  <PresentationFormat>Widescreen</PresentationFormat>
  <Slides>18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Retrospect</vt:lpstr>
      <vt:lpstr>LING-L542: Phonological Analysis Final Project</vt:lpstr>
      <vt:lpstr>Introduction</vt:lpstr>
      <vt:lpstr>What are we doing? Why does it matter?</vt:lpstr>
      <vt:lpstr>Methodology</vt:lpstr>
      <vt:lpstr>Step 1a: Create a Table of IPA Features</vt:lpstr>
      <vt:lpstr>PowerPoint Presentation</vt:lpstr>
      <vt:lpstr>Step 1c: Create a Table of IPA Features</vt:lpstr>
      <vt:lpstr>Step 2: Represent features into Computer-Readable Format</vt:lpstr>
      <vt:lpstr>Step 3: Visualize Feature Vectors </vt:lpstr>
      <vt:lpstr>Step 3: Visualize feature vectors</vt:lpstr>
      <vt:lpstr>PowerPoint Presentation</vt:lpstr>
      <vt:lpstr>PowerPoint Presentation</vt:lpstr>
      <vt:lpstr>PowerPoint Presentation</vt:lpstr>
      <vt:lpstr>Graph Analysis</vt:lpstr>
      <vt:lpstr>Next Steps</vt:lpstr>
      <vt:lpstr>Our Roadmap</vt:lpstr>
      <vt:lpstr>Future Applications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193</cp:revision>
  <dcterms:created xsi:type="dcterms:W3CDTF">2021-11-30T14:15:48Z</dcterms:created>
  <dcterms:modified xsi:type="dcterms:W3CDTF">2021-12-01T11:12:52Z</dcterms:modified>
</cp:coreProperties>
</file>